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31520" y="110489"/>
            <a:ext cx="13167361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31520" y="1920239"/>
            <a:ext cx="13167361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2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52609" y="2491739"/>
            <a:ext cx="4869181" cy="324612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Text 1"/>
          <p:cNvSpPr txBox="1"/>
          <p:nvPr/>
        </p:nvSpPr>
        <p:spPr>
          <a:xfrm>
            <a:off x="909756" y="2987635"/>
            <a:ext cx="7324489" cy="1525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5700"/>
              </a:lnSpc>
              <a:defRPr b="1" spc="-137" sz="45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VEHICLE CUT IN DETECTION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" name="Text 1"/>
          <p:cNvSpPr txBox="1"/>
          <p:nvPr/>
        </p:nvSpPr>
        <p:spPr>
          <a:xfrm>
            <a:off x="1014412" y="2237065"/>
            <a:ext cx="6495648" cy="801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700"/>
              </a:lnSpc>
              <a:defRPr b="1" spc="-137" sz="45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Sensor Fusion Approach</a:t>
            </a:r>
          </a:p>
        </p:txBody>
      </p:sp>
      <p:sp>
        <p:nvSpPr>
          <p:cNvPr id="29" name="Text 2"/>
          <p:cNvSpPr txBox="1"/>
          <p:nvPr/>
        </p:nvSpPr>
        <p:spPr>
          <a:xfrm>
            <a:off x="1014412" y="3580209"/>
            <a:ext cx="2199543" cy="440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800"/>
              </a:lnSpc>
              <a:defRPr b="1" spc="-69" sz="2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Multiple Sensors</a:t>
            </a:r>
          </a:p>
        </p:txBody>
      </p:sp>
      <p:sp>
        <p:nvSpPr>
          <p:cNvPr id="30" name="Text 3"/>
          <p:cNvSpPr txBox="1"/>
          <p:nvPr/>
        </p:nvSpPr>
        <p:spPr>
          <a:xfrm>
            <a:off x="1014412" y="4190167"/>
            <a:ext cx="3737493" cy="1642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Combining data from cameras, radar, and lidar to build a comprehensive understanding of the vehicle's surroundings.</a:t>
            </a:r>
          </a:p>
        </p:txBody>
      </p:sp>
      <p:sp>
        <p:nvSpPr>
          <p:cNvPr id="31" name="Text 4"/>
          <p:cNvSpPr txBox="1"/>
          <p:nvPr/>
        </p:nvSpPr>
        <p:spPr>
          <a:xfrm>
            <a:off x="5453182" y="3580209"/>
            <a:ext cx="1693183" cy="440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800"/>
              </a:lnSpc>
              <a:defRPr b="1" spc="-69" sz="2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Redundancy</a:t>
            </a:r>
          </a:p>
        </p:txBody>
      </p:sp>
      <p:sp>
        <p:nvSpPr>
          <p:cNvPr id="32" name="Text 5"/>
          <p:cNvSpPr txBox="1"/>
          <p:nvPr/>
        </p:nvSpPr>
        <p:spPr>
          <a:xfrm>
            <a:off x="5453182" y="4190167"/>
            <a:ext cx="3737492" cy="1249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Leveraging multiple sensors provides redundancy, improving reliability and fault tolerance.</a:t>
            </a:r>
          </a:p>
        </p:txBody>
      </p:sp>
      <p:sp>
        <p:nvSpPr>
          <p:cNvPr id="33" name="Text 6"/>
          <p:cNvSpPr txBox="1"/>
          <p:nvPr/>
        </p:nvSpPr>
        <p:spPr>
          <a:xfrm>
            <a:off x="9891950" y="3580209"/>
            <a:ext cx="2741226" cy="440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800"/>
              </a:lnSpc>
              <a:defRPr b="1" spc="-69" sz="2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Complementary Data</a:t>
            </a:r>
          </a:p>
        </p:txBody>
      </p:sp>
      <p:sp>
        <p:nvSpPr>
          <p:cNvPr id="34" name="Text 7"/>
          <p:cNvSpPr txBox="1"/>
          <p:nvPr/>
        </p:nvSpPr>
        <p:spPr>
          <a:xfrm>
            <a:off x="9891950" y="4190167"/>
            <a:ext cx="3737492" cy="1642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3100"/>
              </a:lnSpc>
              <a:defRPr sz="19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Each sensor type offers unique strengths, with the sensor fusion algorithm intelligently integrating the data.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8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7057" y="2463998"/>
            <a:ext cx="4952168" cy="3301485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ext 1"/>
          <p:cNvSpPr txBox="1"/>
          <p:nvPr/>
        </p:nvSpPr>
        <p:spPr>
          <a:xfrm>
            <a:off x="6279832" y="588287"/>
            <a:ext cx="6518434" cy="703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4900"/>
              </a:lnSpc>
              <a:defRPr b="1" spc="-119" sz="39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Computer Vision Techniques</a:t>
            </a:r>
          </a:p>
        </p:txBody>
      </p:sp>
      <p:sp>
        <p:nvSpPr>
          <p:cNvPr id="41" name="Shape 2"/>
          <p:cNvSpPr/>
          <p:nvPr/>
        </p:nvSpPr>
        <p:spPr>
          <a:xfrm>
            <a:off x="6234112" y="1777245"/>
            <a:ext cx="480656" cy="480656"/>
          </a:xfrm>
          <a:prstGeom prst="roundRect">
            <a:avLst>
              <a:gd name="adj" fmla="val 20003"/>
            </a:avLst>
          </a:prstGeom>
          <a:solidFill>
            <a:srgbClr val="7E023C"/>
          </a:solidFill>
          <a:ln w="7620">
            <a:solidFill>
              <a:srgbClr val="971B5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2" name="Text 3"/>
          <p:cNvSpPr txBox="1"/>
          <p:nvPr/>
        </p:nvSpPr>
        <p:spPr>
          <a:xfrm>
            <a:off x="6345592" y="1866781"/>
            <a:ext cx="257577" cy="392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2300"/>
              </a:lnSpc>
              <a:defRPr b="1" spc="-71" sz="23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3" name="Text 4"/>
          <p:cNvSpPr txBox="1"/>
          <p:nvPr/>
        </p:nvSpPr>
        <p:spPr>
          <a:xfrm>
            <a:off x="6974086" y="1777245"/>
            <a:ext cx="1901574" cy="39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400"/>
              </a:lnSpc>
              <a:defRPr b="1" spc="-58" sz="19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Object Detection</a:t>
            </a:r>
          </a:p>
        </p:txBody>
      </p:sp>
      <p:sp>
        <p:nvSpPr>
          <p:cNvPr id="44" name="Text 5"/>
          <p:cNvSpPr txBox="1"/>
          <p:nvPr/>
        </p:nvSpPr>
        <p:spPr>
          <a:xfrm>
            <a:off x="6974086" y="2219443"/>
            <a:ext cx="6862883" cy="732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Identifying and classifying objects, such as other vehicles, pedestrians, and obstacles.</a:t>
            </a:r>
          </a:p>
        </p:txBody>
      </p:sp>
      <p:sp>
        <p:nvSpPr>
          <p:cNvPr id="45" name="Shape 6"/>
          <p:cNvSpPr/>
          <p:nvPr/>
        </p:nvSpPr>
        <p:spPr>
          <a:xfrm>
            <a:off x="6234112" y="3356728"/>
            <a:ext cx="480656" cy="480656"/>
          </a:xfrm>
          <a:prstGeom prst="roundRect">
            <a:avLst>
              <a:gd name="adj" fmla="val 20003"/>
            </a:avLst>
          </a:prstGeom>
          <a:solidFill>
            <a:srgbClr val="7E023C"/>
          </a:solidFill>
          <a:ln w="7620">
            <a:solidFill>
              <a:srgbClr val="971B5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6" name="Text 7"/>
          <p:cNvSpPr txBox="1"/>
          <p:nvPr/>
        </p:nvSpPr>
        <p:spPr>
          <a:xfrm>
            <a:off x="6345652" y="3446264"/>
            <a:ext cx="257576" cy="392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2300"/>
              </a:lnSpc>
              <a:defRPr b="1" spc="-71" sz="23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7" name="Text 8"/>
          <p:cNvSpPr txBox="1"/>
          <p:nvPr/>
        </p:nvSpPr>
        <p:spPr>
          <a:xfrm>
            <a:off x="6974086" y="3356728"/>
            <a:ext cx="1728870" cy="39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400"/>
              </a:lnSpc>
              <a:defRPr b="1" spc="-58" sz="19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Lane Detection</a:t>
            </a:r>
          </a:p>
        </p:txBody>
      </p:sp>
      <p:sp>
        <p:nvSpPr>
          <p:cNvPr id="48" name="Text 9"/>
          <p:cNvSpPr txBox="1"/>
          <p:nvPr/>
        </p:nvSpPr>
        <p:spPr>
          <a:xfrm>
            <a:off x="6974086" y="3798927"/>
            <a:ext cx="6862883" cy="40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Tracking lane markings to determine the vehicle's position within the lane.</a:t>
            </a:r>
          </a:p>
        </p:txBody>
      </p:sp>
      <p:sp>
        <p:nvSpPr>
          <p:cNvPr id="49" name="Shape 10"/>
          <p:cNvSpPr/>
          <p:nvPr/>
        </p:nvSpPr>
        <p:spPr>
          <a:xfrm>
            <a:off x="6234112" y="4936211"/>
            <a:ext cx="480656" cy="480656"/>
          </a:xfrm>
          <a:prstGeom prst="roundRect">
            <a:avLst>
              <a:gd name="adj" fmla="val 20003"/>
            </a:avLst>
          </a:prstGeom>
          <a:solidFill>
            <a:srgbClr val="7E023C"/>
          </a:solidFill>
          <a:ln w="7620">
            <a:solidFill>
              <a:srgbClr val="971B5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0" name="Text 11"/>
          <p:cNvSpPr txBox="1"/>
          <p:nvPr/>
        </p:nvSpPr>
        <p:spPr>
          <a:xfrm>
            <a:off x="6345653" y="5025747"/>
            <a:ext cx="257576" cy="392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2300"/>
              </a:lnSpc>
              <a:defRPr b="1" spc="-71" sz="23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1" name="Text 12"/>
          <p:cNvSpPr txBox="1"/>
          <p:nvPr/>
        </p:nvSpPr>
        <p:spPr>
          <a:xfrm>
            <a:off x="6974086" y="4936211"/>
            <a:ext cx="2347299" cy="39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400"/>
              </a:lnSpc>
              <a:defRPr b="1" spc="-58" sz="19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Trajectory Prediction</a:t>
            </a:r>
          </a:p>
        </p:txBody>
      </p:sp>
      <p:sp>
        <p:nvSpPr>
          <p:cNvPr id="52" name="Text 13"/>
          <p:cNvSpPr txBox="1"/>
          <p:nvPr/>
        </p:nvSpPr>
        <p:spPr>
          <a:xfrm>
            <a:off x="6974086" y="5378410"/>
            <a:ext cx="6862883" cy="732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Anticipating the future movements of surrounding vehicles and vulnerable road users.</a:t>
            </a:r>
          </a:p>
        </p:txBody>
      </p:sp>
      <p:sp>
        <p:nvSpPr>
          <p:cNvPr id="53" name="Shape 14"/>
          <p:cNvSpPr/>
          <p:nvPr/>
        </p:nvSpPr>
        <p:spPr>
          <a:xfrm>
            <a:off x="6234112" y="6515695"/>
            <a:ext cx="480656" cy="480656"/>
          </a:xfrm>
          <a:prstGeom prst="roundRect">
            <a:avLst>
              <a:gd name="adj" fmla="val 20003"/>
            </a:avLst>
          </a:prstGeom>
          <a:solidFill>
            <a:srgbClr val="7E023C"/>
          </a:solidFill>
          <a:ln w="7620">
            <a:solidFill>
              <a:srgbClr val="971B5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4" name="Text 15"/>
          <p:cNvSpPr txBox="1"/>
          <p:nvPr/>
        </p:nvSpPr>
        <p:spPr>
          <a:xfrm>
            <a:off x="6345592" y="6605230"/>
            <a:ext cx="257577" cy="392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2300"/>
              </a:lnSpc>
              <a:defRPr b="1" spc="-71" sz="23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5" name="Text 16"/>
          <p:cNvSpPr txBox="1"/>
          <p:nvPr/>
        </p:nvSpPr>
        <p:spPr>
          <a:xfrm>
            <a:off x="6974086" y="6515695"/>
            <a:ext cx="2234989" cy="39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400"/>
              </a:lnSpc>
              <a:defRPr b="1" spc="-58" sz="19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Occlusion Handling</a:t>
            </a:r>
          </a:p>
        </p:txBody>
      </p:sp>
      <p:sp>
        <p:nvSpPr>
          <p:cNvPr id="56" name="Text 17"/>
          <p:cNvSpPr txBox="1"/>
          <p:nvPr/>
        </p:nvSpPr>
        <p:spPr>
          <a:xfrm>
            <a:off x="6974086" y="6957893"/>
            <a:ext cx="6862883" cy="732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Accounting for obstructions that temporarily block the vehicle's view of its surroundings.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60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4630400" cy="2483525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Text 1"/>
          <p:cNvSpPr txBox="1"/>
          <p:nvPr/>
        </p:nvSpPr>
        <p:spPr>
          <a:xfrm>
            <a:off x="2253495" y="3038712"/>
            <a:ext cx="5175693" cy="663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4600"/>
              </a:lnSpc>
              <a:defRPr b="1" spc="-110" sz="36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Cutting-Edge Algorithms</a:t>
            </a:r>
          </a:p>
        </p:txBody>
      </p:sp>
      <p:sp>
        <p:nvSpPr>
          <p:cNvPr id="62" name="Shape 2"/>
          <p:cNvSpPr/>
          <p:nvPr/>
        </p:nvSpPr>
        <p:spPr>
          <a:xfrm>
            <a:off x="2207776" y="3921085"/>
            <a:ext cx="5008127" cy="1777366"/>
          </a:xfrm>
          <a:prstGeom prst="roundRect">
            <a:avLst>
              <a:gd name="adj" fmla="val 5030"/>
            </a:avLst>
          </a:prstGeom>
          <a:solidFill>
            <a:srgbClr val="7E023C"/>
          </a:solidFill>
          <a:ln w="7620">
            <a:solidFill>
              <a:srgbClr val="971B5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3" name="Text 3"/>
          <p:cNvSpPr txBox="1"/>
          <p:nvPr/>
        </p:nvSpPr>
        <p:spPr>
          <a:xfrm>
            <a:off x="2459711" y="4127301"/>
            <a:ext cx="1601147" cy="377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300"/>
              </a:lnSpc>
              <a:defRPr b="1" spc="-55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Deep Learning</a:t>
            </a:r>
          </a:p>
        </p:txBody>
      </p:sp>
      <p:sp>
        <p:nvSpPr>
          <p:cNvPr id="64" name="Text 4"/>
          <p:cNvSpPr txBox="1"/>
          <p:nvPr/>
        </p:nvSpPr>
        <p:spPr>
          <a:xfrm>
            <a:off x="2459711" y="4538543"/>
            <a:ext cx="4504255" cy="1024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Leveraging advanced neural networks for robust object detection, classification, and scene understanding.</a:t>
            </a:r>
          </a:p>
        </p:txBody>
      </p:sp>
      <p:sp>
        <p:nvSpPr>
          <p:cNvPr id="65" name="Shape 5"/>
          <p:cNvSpPr/>
          <p:nvPr/>
        </p:nvSpPr>
        <p:spPr>
          <a:xfrm>
            <a:off x="7414497" y="3921085"/>
            <a:ext cx="5008127" cy="1777366"/>
          </a:xfrm>
          <a:prstGeom prst="roundRect">
            <a:avLst>
              <a:gd name="adj" fmla="val 5030"/>
            </a:avLst>
          </a:prstGeom>
          <a:solidFill>
            <a:srgbClr val="7E023C"/>
          </a:solidFill>
          <a:ln w="7620">
            <a:solidFill>
              <a:srgbClr val="971B5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6" name="Text 6"/>
          <p:cNvSpPr txBox="1"/>
          <p:nvPr/>
        </p:nvSpPr>
        <p:spPr>
          <a:xfrm>
            <a:off x="7666433" y="4127301"/>
            <a:ext cx="2785853" cy="377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300"/>
              </a:lnSpc>
              <a:defRPr b="1" spc="-55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Sensor Fusion Algorithms</a:t>
            </a:r>
          </a:p>
        </p:txBody>
      </p:sp>
      <p:sp>
        <p:nvSpPr>
          <p:cNvPr id="67" name="Text 7"/>
          <p:cNvSpPr txBox="1"/>
          <p:nvPr/>
        </p:nvSpPr>
        <p:spPr>
          <a:xfrm>
            <a:off x="7666433" y="4538543"/>
            <a:ext cx="4504254" cy="1024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Sophisticated data fusion techniques that seamlessly integrate multi-sensor data to improve accuracy and reliability.</a:t>
            </a:r>
          </a:p>
        </p:txBody>
      </p:sp>
      <p:sp>
        <p:nvSpPr>
          <p:cNvPr id="68" name="Shape 8"/>
          <p:cNvSpPr/>
          <p:nvPr/>
        </p:nvSpPr>
        <p:spPr>
          <a:xfrm>
            <a:off x="2207776" y="5897047"/>
            <a:ext cx="5008127" cy="1777365"/>
          </a:xfrm>
          <a:prstGeom prst="roundRect">
            <a:avLst>
              <a:gd name="adj" fmla="val 5030"/>
            </a:avLst>
          </a:prstGeom>
          <a:solidFill>
            <a:srgbClr val="7E023C"/>
          </a:solidFill>
          <a:ln w="7620">
            <a:solidFill>
              <a:srgbClr val="971B5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9" name="Text 9"/>
          <p:cNvSpPr txBox="1"/>
          <p:nvPr/>
        </p:nvSpPr>
        <p:spPr>
          <a:xfrm>
            <a:off x="2459711" y="6103263"/>
            <a:ext cx="2389058" cy="377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300"/>
              </a:lnSpc>
              <a:defRPr b="1" spc="-55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Probabilistic Modeling</a:t>
            </a:r>
          </a:p>
        </p:txBody>
      </p:sp>
      <p:sp>
        <p:nvSpPr>
          <p:cNvPr id="70" name="Text 10"/>
          <p:cNvSpPr txBox="1"/>
          <p:nvPr/>
        </p:nvSpPr>
        <p:spPr>
          <a:xfrm>
            <a:off x="2459711" y="6514504"/>
            <a:ext cx="4504255" cy="1024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Applying probabilistic reasoning to handle uncertainty and make informed decisions in complex driving scenarios.</a:t>
            </a:r>
          </a:p>
        </p:txBody>
      </p:sp>
      <p:sp>
        <p:nvSpPr>
          <p:cNvPr id="71" name="Shape 11"/>
          <p:cNvSpPr/>
          <p:nvPr/>
        </p:nvSpPr>
        <p:spPr>
          <a:xfrm>
            <a:off x="7414497" y="5897047"/>
            <a:ext cx="5008127" cy="1777365"/>
          </a:xfrm>
          <a:prstGeom prst="roundRect">
            <a:avLst>
              <a:gd name="adj" fmla="val 5030"/>
            </a:avLst>
          </a:prstGeom>
          <a:solidFill>
            <a:srgbClr val="7E023C"/>
          </a:solidFill>
          <a:ln w="7620">
            <a:solidFill>
              <a:srgbClr val="971B5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2" name="Text 12"/>
          <p:cNvSpPr txBox="1"/>
          <p:nvPr/>
        </p:nvSpPr>
        <p:spPr>
          <a:xfrm>
            <a:off x="7666433" y="6103263"/>
            <a:ext cx="2276449" cy="377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300"/>
              </a:lnSpc>
              <a:defRPr b="1" spc="-55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Incremental Learning</a:t>
            </a:r>
          </a:p>
        </p:txBody>
      </p:sp>
      <p:sp>
        <p:nvSpPr>
          <p:cNvPr id="73" name="Text 13"/>
          <p:cNvSpPr txBox="1"/>
          <p:nvPr/>
        </p:nvSpPr>
        <p:spPr>
          <a:xfrm>
            <a:off x="7666433" y="6514504"/>
            <a:ext cx="4504254" cy="1024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Continuously updating and refining the system's understanding through real-world experience and feedback.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77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5394" y="2758320"/>
            <a:ext cx="4895494" cy="2712960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Text 1"/>
          <p:cNvSpPr txBox="1"/>
          <p:nvPr/>
        </p:nvSpPr>
        <p:spPr>
          <a:xfrm>
            <a:off x="6359365" y="650676"/>
            <a:ext cx="5175814" cy="765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b="1" spc="-131" sz="43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Robust Performance</a:t>
            </a:r>
          </a:p>
        </p:txBody>
      </p:sp>
      <p:pic>
        <p:nvPicPr>
          <p:cNvPr id="80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13646" y="1700332"/>
            <a:ext cx="1181815" cy="1890952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ext 2"/>
          <p:cNvSpPr txBox="1"/>
          <p:nvPr/>
        </p:nvSpPr>
        <p:spPr>
          <a:xfrm>
            <a:off x="7895749" y="1936670"/>
            <a:ext cx="2420062" cy="427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b="1" spc="-66" sz="21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Reliable Perception</a:t>
            </a:r>
          </a:p>
        </p:txBody>
      </p:sp>
      <p:sp>
        <p:nvSpPr>
          <p:cNvPr id="82" name="Text 3"/>
          <p:cNvSpPr txBox="1"/>
          <p:nvPr/>
        </p:nvSpPr>
        <p:spPr>
          <a:xfrm>
            <a:off x="7895749" y="2426136"/>
            <a:ext cx="5861686" cy="806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900"/>
              </a:lnSpc>
              <a:defRPr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Accurate detection and classification of road users and obstacles, even in challenging conditions.</a:t>
            </a:r>
          </a:p>
        </p:txBody>
      </p:sp>
      <p:pic>
        <p:nvPicPr>
          <p:cNvPr id="83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13646" y="3591281"/>
            <a:ext cx="1181815" cy="2096573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Text 4"/>
          <p:cNvSpPr txBox="1"/>
          <p:nvPr/>
        </p:nvSpPr>
        <p:spPr>
          <a:xfrm>
            <a:off x="7895749" y="3827621"/>
            <a:ext cx="2648819" cy="427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b="1" spc="-66" sz="21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Predictive Reasoning</a:t>
            </a:r>
          </a:p>
        </p:txBody>
      </p:sp>
      <p:sp>
        <p:nvSpPr>
          <p:cNvPr id="85" name="Text 5"/>
          <p:cNvSpPr txBox="1"/>
          <p:nvPr/>
        </p:nvSpPr>
        <p:spPr>
          <a:xfrm>
            <a:off x="7895749" y="4317086"/>
            <a:ext cx="5861686" cy="1175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900"/>
              </a:lnSpc>
              <a:defRPr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Anticipating the behavior of surrounding vehicles and vulnerable road users to enable proactive decision-making.</a:t>
            </a:r>
          </a:p>
        </p:txBody>
      </p:sp>
      <p:pic>
        <p:nvPicPr>
          <p:cNvPr id="86" name="Image 5" descr="Image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13646" y="5687853"/>
            <a:ext cx="1181815" cy="1890953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Text 6"/>
          <p:cNvSpPr txBox="1"/>
          <p:nvPr/>
        </p:nvSpPr>
        <p:spPr>
          <a:xfrm>
            <a:off x="7895749" y="5924193"/>
            <a:ext cx="1972197" cy="427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b="1" spc="-66" sz="21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Smooth Driving</a:t>
            </a:r>
          </a:p>
        </p:txBody>
      </p:sp>
      <p:sp>
        <p:nvSpPr>
          <p:cNvPr id="88" name="Text 7"/>
          <p:cNvSpPr txBox="1"/>
          <p:nvPr/>
        </p:nvSpPr>
        <p:spPr>
          <a:xfrm>
            <a:off x="7895749" y="6413658"/>
            <a:ext cx="5861686" cy="806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900"/>
              </a:lnSpc>
              <a:defRPr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Seamless integration of the vehicle's control systems for comfortable and safe maneuvers.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92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978" y="2352080"/>
            <a:ext cx="5054324" cy="3525442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Text 1"/>
          <p:cNvSpPr txBox="1"/>
          <p:nvPr/>
        </p:nvSpPr>
        <p:spPr>
          <a:xfrm>
            <a:off x="6136957" y="475298"/>
            <a:ext cx="2857343" cy="591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4000"/>
              </a:lnSpc>
              <a:defRPr b="1" spc="-96" sz="3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Safety Benefits</a:t>
            </a:r>
          </a:p>
        </p:txBody>
      </p:sp>
      <p:pic>
        <p:nvPicPr>
          <p:cNvPr id="95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91237" y="1242654"/>
            <a:ext cx="431960" cy="431960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Text 2"/>
          <p:cNvSpPr txBox="1"/>
          <p:nvPr/>
        </p:nvSpPr>
        <p:spPr>
          <a:xfrm>
            <a:off x="6136957" y="1847374"/>
            <a:ext cx="1953047" cy="341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000"/>
              </a:lnSpc>
              <a:defRPr b="1" spc="-48" sz="16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Accident Prevention</a:t>
            </a:r>
          </a:p>
        </p:txBody>
      </p:sp>
      <p:sp>
        <p:nvSpPr>
          <p:cNvPr id="97" name="Text 3"/>
          <p:cNvSpPr txBox="1"/>
          <p:nvPr/>
        </p:nvSpPr>
        <p:spPr>
          <a:xfrm>
            <a:off x="6136957" y="2205157"/>
            <a:ext cx="6794642" cy="342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Significantly reducing the risk of collisions by detecting and responding to potential hazards.</a:t>
            </a:r>
          </a:p>
        </p:txBody>
      </p:sp>
      <p:pic>
        <p:nvPicPr>
          <p:cNvPr id="98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91237" y="3000137"/>
            <a:ext cx="431960" cy="43196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ext 4"/>
          <p:cNvSpPr txBox="1"/>
          <p:nvPr/>
        </p:nvSpPr>
        <p:spPr>
          <a:xfrm>
            <a:off x="6136957" y="3604855"/>
            <a:ext cx="1569555" cy="341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000"/>
              </a:lnSpc>
              <a:defRPr b="1" spc="-48" sz="16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Injury Mitigation</a:t>
            </a:r>
          </a:p>
        </p:txBody>
      </p:sp>
      <p:sp>
        <p:nvSpPr>
          <p:cNvPr id="100" name="Text 5"/>
          <p:cNvSpPr txBox="1"/>
          <p:nvPr/>
        </p:nvSpPr>
        <p:spPr>
          <a:xfrm>
            <a:off x="6136957" y="3962637"/>
            <a:ext cx="7096787" cy="34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Minimizing the severity of collisions through advanced safety features and smart vehicle control.</a:t>
            </a:r>
          </a:p>
        </p:txBody>
      </p:sp>
      <p:pic>
        <p:nvPicPr>
          <p:cNvPr id="101" name="Image 5" descr="Image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091237" y="4757618"/>
            <a:ext cx="431960" cy="43196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ext 6"/>
          <p:cNvSpPr txBox="1"/>
          <p:nvPr/>
        </p:nvSpPr>
        <p:spPr>
          <a:xfrm>
            <a:off x="6136957" y="5362337"/>
            <a:ext cx="1739120" cy="341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000"/>
              </a:lnSpc>
              <a:defRPr b="1" spc="-48" sz="16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Improved Mobility</a:t>
            </a:r>
          </a:p>
        </p:txBody>
      </p:sp>
      <p:sp>
        <p:nvSpPr>
          <p:cNvPr id="103" name="Text 7"/>
          <p:cNvSpPr txBox="1"/>
          <p:nvPr/>
        </p:nvSpPr>
        <p:spPr>
          <a:xfrm>
            <a:off x="6136957" y="5720119"/>
            <a:ext cx="7464796" cy="34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Enabling safer navigation for all road users, including vulnerable groups like the elderly and disabled.</a:t>
            </a:r>
          </a:p>
        </p:txBody>
      </p:sp>
      <p:pic>
        <p:nvPicPr>
          <p:cNvPr id="104" name="Image 6" descr="Image 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091237" y="6515100"/>
            <a:ext cx="431960" cy="43196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ext 8"/>
          <p:cNvSpPr txBox="1"/>
          <p:nvPr/>
        </p:nvSpPr>
        <p:spPr>
          <a:xfrm>
            <a:off x="6136957" y="7119818"/>
            <a:ext cx="2105007" cy="341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000"/>
              </a:lnSpc>
              <a:defRPr b="1" spc="-48" sz="16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Environmental Impact</a:t>
            </a:r>
          </a:p>
        </p:txBody>
      </p:sp>
      <p:sp>
        <p:nvSpPr>
          <p:cNvPr id="106" name="Text 9"/>
          <p:cNvSpPr txBox="1"/>
          <p:nvPr/>
        </p:nvSpPr>
        <p:spPr>
          <a:xfrm>
            <a:off x="6136957" y="7477600"/>
            <a:ext cx="6672187" cy="34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Contribution to reduced emissions and energy consumption through more efficient driving.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10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0391" y="2729389"/>
            <a:ext cx="4925618" cy="2770703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ext 1"/>
          <p:cNvSpPr txBox="1"/>
          <p:nvPr/>
        </p:nvSpPr>
        <p:spPr>
          <a:xfrm>
            <a:off x="6316979" y="946904"/>
            <a:ext cx="6983480" cy="729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100"/>
              </a:lnSpc>
              <a:defRPr b="1" spc="-125" sz="4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Technological Advancements</a:t>
            </a:r>
          </a:p>
        </p:txBody>
      </p:sp>
      <p:sp>
        <p:nvSpPr>
          <p:cNvPr id="113" name="Shape 2"/>
          <p:cNvSpPr/>
          <p:nvPr/>
        </p:nvSpPr>
        <p:spPr>
          <a:xfrm>
            <a:off x="6585228" y="1942862"/>
            <a:ext cx="44769" cy="5339716"/>
          </a:xfrm>
          <a:prstGeom prst="roundRect">
            <a:avLst>
              <a:gd name="adj" fmla="val 50000"/>
            </a:avLst>
          </a:prstGeom>
          <a:solidFill>
            <a:srgbClr val="971B5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4" name="Shape 3"/>
          <p:cNvSpPr/>
          <p:nvPr/>
        </p:nvSpPr>
        <p:spPr>
          <a:xfrm>
            <a:off x="6859844" y="2424826"/>
            <a:ext cx="784861" cy="44769"/>
          </a:xfrm>
          <a:prstGeom prst="roundRect">
            <a:avLst>
              <a:gd name="adj" fmla="val 50000"/>
            </a:avLst>
          </a:prstGeom>
          <a:solidFill>
            <a:srgbClr val="971B5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5" name="Shape 4"/>
          <p:cNvSpPr/>
          <p:nvPr/>
        </p:nvSpPr>
        <p:spPr>
          <a:xfrm>
            <a:off x="6355377" y="2195035"/>
            <a:ext cx="504469" cy="504469"/>
          </a:xfrm>
          <a:prstGeom prst="roundRect">
            <a:avLst>
              <a:gd name="adj" fmla="val 20004"/>
            </a:avLst>
          </a:prstGeom>
          <a:solidFill>
            <a:srgbClr val="7E023C"/>
          </a:solidFill>
          <a:ln w="7620">
            <a:solidFill>
              <a:srgbClr val="971B5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6" name="Text 5"/>
          <p:cNvSpPr txBox="1"/>
          <p:nvPr/>
        </p:nvSpPr>
        <p:spPr>
          <a:xfrm>
            <a:off x="6475486" y="2288976"/>
            <a:ext cx="264131" cy="405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2400"/>
              </a:lnSpc>
              <a:defRPr b="1" spc="-75" sz="24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17" name="Text 6"/>
          <p:cNvSpPr txBox="1"/>
          <p:nvPr/>
        </p:nvSpPr>
        <p:spPr>
          <a:xfrm>
            <a:off x="7886700" y="2167057"/>
            <a:ext cx="2319350" cy="403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500"/>
              </a:lnSpc>
              <a:defRPr b="1" spc="-62" sz="20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Sensor Innovations</a:t>
            </a:r>
          </a:p>
        </p:txBody>
      </p:sp>
      <p:sp>
        <p:nvSpPr>
          <p:cNvPr id="118" name="Text 7"/>
          <p:cNvSpPr txBox="1"/>
          <p:nvPr/>
        </p:nvSpPr>
        <p:spPr>
          <a:xfrm>
            <a:off x="7886700" y="2631400"/>
            <a:ext cx="5913121" cy="781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Continuous improvements in camera, radar, and lidar technologies for enhanced perception.</a:t>
            </a:r>
          </a:p>
        </p:txBody>
      </p:sp>
      <p:sp>
        <p:nvSpPr>
          <p:cNvPr id="119" name="Shape 8"/>
          <p:cNvSpPr/>
          <p:nvPr/>
        </p:nvSpPr>
        <p:spPr>
          <a:xfrm>
            <a:off x="6859844" y="4279462"/>
            <a:ext cx="784861" cy="44769"/>
          </a:xfrm>
          <a:prstGeom prst="roundRect">
            <a:avLst>
              <a:gd name="adj" fmla="val 50000"/>
            </a:avLst>
          </a:prstGeom>
          <a:solidFill>
            <a:srgbClr val="971B5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0" name="Shape 9"/>
          <p:cNvSpPr/>
          <p:nvPr/>
        </p:nvSpPr>
        <p:spPr>
          <a:xfrm>
            <a:off x="6355377" y="4049672"/>
            <a:ext cx="504469" cy="504469"/>
          </a:xfrm>
          <a:prstGeom prst="roundRect">
            <a:avLst>
              <a:gd name="adj" fmla="val 20004"/>
            </a:avLst>
          </a:prstGeom>
          <a:solidFill>
            <a:srgbClr val="7E023C"/>
          </a:solidFill>
          <a:ln w="7620">
            <a:solidFill>
              <a:srgbClr val="971B5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1" name="Text 10"/>
          <p:cNvSpPr txBox="1"/>
          <p:nvPr/>
        </p:nvSpPr>
        <p:spPr>
          <a:xfrm>
            <a:off x="6475487" y="4143612"/>
            <a:ext cx="264131" cy="405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2400"/>
              </a:lnSpc>
              <a:defRPr b="1" spc="-75" sz="24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22" name="Text 11"/>
          <p:cNvSpPr txBox="1"/>
          <p:nvPr/>
        </p:nvSpPr>
        <p:spPr>
          <a:xfrm>
            <a:off x="7886700" y="4021692"/>
            <a:ext cx="2159045" cy="403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500"/>
              </a:lnSpc>
              <a:defRPr b="1" spc="-62" sz="20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Computing Power</a:t>
            </a:r>
          </a:p>
        </p:txBody>
      </p:sp>
      <p:sp>
        <p:nvSpPr>
          <p:cNvPr id="123" name="Text 12"/>
          <p:cNvSpPr txBox="1"/>
          <p:nvPr/>
        </p:nvSpPr>
        <p:spPr>
          <a:xfrm>
            <a:off x="7886700" y="4486037"/>
            <a:ext cx="5913121" cy="781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Rapid growth in processing capabilities enabling real-time decision-making and control.</a:t>
            </a:r>
          </a:p>
        </p:txBody>
      </p:sp>
      <p:sp>
        <p:nvSpPr>
          <p:cNvPr id="124" name="Shape 13"/>
          <p:cNvSpPr/>
          <p:nvPr/>
        </p:nvSpPr>
        <p:spPr>
          <a:xfrm>
            <a:off x="6859844" y="6134100"/>
            <a:ext cx="784861" cy="44769"/>
          </a:xfrm>
          <a:prstGeom prst="roundRect">
            <a:avLst>
              <a:gd name="adj" fmla="val 50000"/>
            </a:avLst>
          </a:prstGeom>
          <a:solidFill>
            <a:srgbClr val="971B5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5" name="Shape 14"/>
          <p:cNvSpPr/>
          <p:nvPr/>
        </p:nvSpPr>
        <p:spPr>
          <a:xfrm>
            <a:off x="6355377" y="5904308"/>
            <a:ext cx="504469" cy="504469"/>
          </a:xfrm>
          <a:prstGeom prst="roundRect">
            <a:avLst>
              <a:gd name="adj" fmla="val 20004"/>
            </a:avLst>
          </a:prstGeom>
          <a:solidFill>
            <a:srgbClr val="7E023C"/>
          </a:solidFill>
          <a:ln w="7620">
            <a:solidFill>
              <a:srgbClr val="971B5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6" name="Text 15"/>
          <p:cNvSpPr txBox="1"/>
          <p:nvPr/>
        </p:nvSpPr>
        <p:spPr>
          <a:xfrm>
            <a:off x="6475487" y="5998250"/>
            <a:ext cx="264131" cy="405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2400"/>
              </a:lnSpc>
              <a:defRPr b="1" spc="-75" sz="24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27" name="Text 16"/>
          <p:cNvSpPr txBox="1"/>
          <p:nvPr/>
        </p:nvSpPr>
        <p:spPr>
          <a:xfrm>
            <a:off x="7886700" y="5876330"/>
            <a:ext cx="2109252" cy="403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500"/>
              </a:lnSpc>
              <a:defRPr b="1" spc="-62" sz="20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AI Breakthroughs</a:t>
            </a:r>
          </a:p>
        </p:txBody>
      </p:sp>
      <p:sp>
        <p:nvSpPr>
          <p:cNvPr id="128" name="Text 17"/>
          <p:cNvSpPr txBox="1"/>
          <p:nvPr/>
        </p:nvSpPr>
        <p:spPr>
          <a:xfrm>
            <a:off x="7886700" y="6340673"/>
            <a:ext cx="5913121" cy="781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Advancements in machine learning and artificial intelligence for robust scene understanding.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32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5625" y="2670810"/>
            <a:ext cx="5015032" cy="288786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ext 1"/>
          <p:cNvSpPr txBox="1"/>
          <p:nvPr/>
        </p:nvSpPr>
        <p:spPr>
          <a:xfrm>
            <a:off x="6192082" y="1395293"/>
            <a:ext cx="6930999" cy="627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4300"/>
              </a:lnSpc>
              <a:defRPr b="1" spc="-104" sz="3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The Future of Vehicle Cut Detection</a:t>
            </a:r>
          </a:p>
        </p:txBody>
      </p:sp>
      <p:sp>
        <p:nvSpPr>
          <p:cNvPr id="135" name="Shape 2"/>
          <p:cNvSpPr/>
          <p:nvPr/>
        </p:nvSpPr>
        <p:spPr>
          <a:xfrm>
            <a:off x="6146362" y="2232660"/>
            <a:ext cx="7824074" cy="4601529"/>
          </a:xfrm>
          <a:prstGeom prst="roundRect">
            <a:avLst>
              <a:gd name="adj" fmla="val 1844"/>
            </a:avLst>
          </a:prstGeom>
          <a:ln w="7620">
            <a:solidFill>
              <a:srgbClr val="FFFFFF">
                <a:alpha val="24000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6" name="Shape 3"/>
          <p:cNvSpPr/>
          <p:nvPr/>
        </p:nvSpPr>
        <p:spPr>
          <a:xfrm>
            <a:off x="6153982" y="2240279"/>
            <a:ext cx="7808833" cy="1146573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7" name="Text 4"/>
          <p:cNvSpPr txBox="1"/>
          <p:nvPr/>
        </p:nvSpPr>
        <p:spPr>
          <a:xfrm>
            <a:off x="6388178" y="2361008"/>
            <a:ext cx="1774402" cy="36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Seamless Integration</a:t>
            </a:r>
          </a:p>
        </p:txBody>
      </p:sp>
      <p:sp>
        <p:nvSpPr>
          <p:cNvPr id="138" name="Text 5"/>
          <p:cNvSpPr txBox="1"/>
          <p:nvPr/>
        </p:nvSpPr>
        <p:spPr>
          <a:xfrm>
            <a:off x="10296405" y="2361009"/>
            <a:ext cx="3432216" cy="950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Fully autonomous vehicles that can handle complex traffic scenarios with ease.</a:t>
            </a:r>
          </a:p>
        </p:txBody>
      </p:sp>
      <p:sp>
        <p:nvSpPr>
          <p:cNvPr id="139" name="Shape 6"/>
          <p:cNvSpPr/>
          <p:nvPr/>
        </p:nvSpPr>
        <p:spPr>
          <a:xfrm>
            <a:off x="6153982" y="3386852"/>
            <a:ext cx="7808833" cy="1146573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0" name="Text 7"/>
          <p:cNvSpPr txBox="1"/>
          <p:nvPr/>
        </p:nvSpPr>
        <p:spPr>
          <a:xfrm>
            <a:off x="6388178" y="3507580"/>
            <a:ext cx="1873199" cy="36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Ethical Considerations</a:t>
            </a:r>
          </a:p>
        </p:txBody>
      </p:sp>
      <p:sp>
        <p:nvSpPr>
          <p:cNvPr id="141" name="Text 8"/>
          <p:cNvSpPr txBox="1"/>
          <p:nvPr/>
        </p:nvSpPr>
        <p:spPr>
          <a:xfrm>
            <a:off x="10296405" y="3507580"/>
            <a:ext cx="3432216" cy="658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Addressing privacy, liability, and societal impacts of advanced vehicle technologies.</a:t>
            </a:r>
          </a:p>
        </p:txBody>
      </p:sp>
      <p:sp>
        <p:nvSpPr>
          <p:cNvPr id="142" name="Shape 9"/>
          <p:cNvSpPr/>
          <p:nvPr/>
        </p:nvSpPr>
        <p:spPr>
          <a:xfrm>
            <a:off x="6153982" y="4533424"/>
            <a:ext cx="7808833" cy="1146573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3" name="Text 10"/>
          <p:cNvSpPr txBox="1"/>
          <p:nvPr/>
        </p:nvSpPr>
        <p:spPr>
          <a:xfrm>
            <a:off x="6388178" y="4654153"/>
            <a:ext cx="1991356" cy="36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Regulatory Frameworks</a:t>
            </a:r>
          </a:p>
        </p:txBody>
      </p:sp>
      <p:sp>
        <p:nvSpPr>
          <p:cNvPr id="144" name="Text 11"/>
          <p:cNvSpPr txBox="1"/>
          <p:nvPr/>
        </p:nvSpPr>
        <p:spPr>
          <a:xfrm>
            <a:off x="10296405" y="4654153"/>
            <a:ext cx="3432216" cy="950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Developing appropriate policies and standards to ensure safe and responsible deployment.</a:t>
            </a:r>
          </a:p>
        </p:txBody>
      </p:sp>
      <p:sp>
        <p:nvSpPr>
          <p:cNvPr id="145" name="Shape 12"/>
          <p:cNvSpPr/>
          <p:nvPr/>
        </p:nvSpPr>
        <p:spPr>
          <a:xfrm>
            <a:off x="6153982" y="5679995"/>
            <a:ext cx="7808833" cy="1146573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6" name="Text 13"/>
          <p:cNvSpPr txBox="1"/>
          <p:nvPr/>
        </p:nvSpPr>
        <p:spPr>
          <a:xfrm>
            <a:off x="6388178" y="5800724"/>
            <a:ext cx="1715193" cy="36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Global Collaboration</a:t>
            </a:r>
          </a:p>
        </p:txBody>
      </p:sp>
      <p:sp>
        <p:nvSpPr>
          <p:cNvPr id="147" name="Text 14"/>
          <p:cNvSpPr txBox="1"/>
          <p:nvPr/>
        </p:nvSpPr>
        <p:spPr>
          <a:xfrm>
            <a:off x="10296405" y="5800725"/>
            <a:ext cx="3432216" cy="950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defRPr>
            </a:lvl1pPr>
          </a:lstStyle>
          <a:p>
            <a:pPr/>
            <a:r>
              <a:t>Worldwide cooperation to accelerate innovation and create a safer, more connected transportation ecosystem.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